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6" r:id="rId8"/>
    <p:sldId id="262" r:id="rId9"/>
    <p:sldId id="267" r:id="rId10"/>
    <p:sldId id="268" r:id="rId11"/>
    <p:sldId id="269" r:id="rId12"/>
    <p:sldId id="264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ele Manusia" initials="MM" lastIdx="1" clrIdx="0">
    <p:extLst>
      <p:ext uri="{19B8F6BF-5375-455C-9EA6-DF929625EA0E}">
        <p15:presenceInfo xmlns:p15="http://schemas.microsoft.com/office/powerpoint/2012/main" userId="f46f695f12879e5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5EEC06-4902-4666-3C0A-36157D61F3F5}" v="130" dt="2022-04-02T18:08:48.335"/>
    <p1510:client id="{5353EF83-5601-C956-BF61-82E0DC524EB1}" v="73" dt="2022-04-02T16:59:38.448"/>
    <p1510:client id="{BD723389-824D-0332-EAF9-F7977E4C8F6C}" v="136" dt="2022-04-02T17:34:34.9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1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 dirty="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Manusia Michele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O46001264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02/04/2022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(CSS)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633ED0E-F7C3-4356-9A7C-A516AC6170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809" y="116236"/>
            <a:ext cx="7938371" cy="6617777"/>
          </a:xfrm>
        </p:spPr>
        <p:txBody>
          <a:bodyPr numCol="3">
            <a:noAutofit/>
          </a:bodyPr>
          <a:lstStyle/>
          <a:p>
            <a:pPr marL="0" indent="0">
              <a:buNone/>
            </a:pPr>
            <a:r>
              <a:rPr lang="it-IT" sz="900" b="1" dirty="0" err="1">
                <a:solidFill>
                  <a:schemeClr val="tx2"/>
                </a:solidFill>
                <a:effectLst/>
              </a:rPr>
              <a:t>section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{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margin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100px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100px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text-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align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center;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position: relative;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}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.container{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margin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-top: 50px;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margin-left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100px;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margin-right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100px;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margin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-bottom: 50px;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position: relative;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display: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flex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flex-direction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column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align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-items: center;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justify-content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center;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}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.container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img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{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position: relative;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width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100%;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height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100%;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border-radius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z-index: -1;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}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.container strong{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font-family: 'Open Sans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Condensed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', sans-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serif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position: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absolute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color: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whitesmoke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text-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align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center;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margin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-bottom: 100px;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font-size: 2em;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}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.container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em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{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font-family: 'Open Sans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Condensed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', sans-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serif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position: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absolute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color: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burlywood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text-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align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center;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font-size: 1em;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}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.container #overlay {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background-color:rgba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(0, 0, 0, 0.5);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position: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absolute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top: 0;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bottom: 0;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height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100%;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width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100%;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border-radius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z-index: 0;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}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.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categories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{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background-color: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rgb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(255, 255, 255);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margin-left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100px;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margin-right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100px;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display: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flex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align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-items: center;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justify-content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space-around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}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.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categories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img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{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position: relative;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width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100%;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height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100%;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border-radius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}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.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categories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 div{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margin-left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5px;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margin-right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5px;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margin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-bottom: 10px;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width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50wh;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height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50wh;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display: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flex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position: relative;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align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-items: center;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justify-content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space-around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flex-grow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1;</a:t>
            </a:r>
          </a:p>
          <a:p>
            <a:pPr marL="0" indent="0">
              <a:buNone/>
            </a:pPr>
            <a:br>
              <a:rPr lang="it-IT" sz="900" b="1" dirty="0">
                <a:solidFill>
                  <a:schemeClr val="tx2"/>
                </a:solidFill>
                <a:effectLst/>
              </a:rPr>
            </a:br>
            <a:r>
              <a:rPr lang="it-IT" sz="900" b="1" dirty="0">
                <a:solidFill>
                  <a:schemeClr val="tx2"/>
                </a:solidFill>
                <a:effectLst/>
              </a:rPr>
              <a:t>}</a:t>
            </a:r>
          </a:p>
          <a:p>
            <a:pPr marL="0" indent="0">
              <a:buNone/>
            </a:pPr>
            <a:br>
              <a:rPr lang="it-IT" sz="900" b="1" dirty="0">
                <a:solidFill>
                  <a:schemeClr val="tx2"/>
                </a:solidFill>
                <a:effectLst/>
              </a:rPr>
            </a:br>
            <a:endParaRPr lang="it-IT" sz="9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07564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(CSS)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633ED0E-F7C3-4356-9A7C-A516AC6170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810" y="116236"/>
            <a:ext cx="7915122" cy="6648773"/>
          </a:xfrm>
        </p:spPr>
        <p:txBody>
          <a:bodyPr numCol="3">
            <a:normAutofit/>
          </a:bodyPr>
          <a:lstStyle/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.</a:t>
            </a:r>
            <a:r>
              <a:rPr lang="it-IT" sz="1100" b="1" dirty="0" err="1">
                <a:solidFill>
                  <a:schemeClr val="tx2"/>
                </a:solidFill>
              </a:rPr>
              <a:t>categories</a:t>
            </a:r>
            <a:r>
              <a:rPr lang="it-IT" sz="1100" b="1" dirty="0">
                <a:solidFill>
                  <a:schemeClr val="tx2"/>
                </a:solidFill>
              </a:rPr>
              <a:t> a{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position: </a:t>
            </a:r>
            <a:r>
              <a:rPr lang="it-IT" sz="1100" b="1" dirty="0" err="1">
                <a:solidFill>
                  <a:schemeClr val="tx2"/>
                </a:solidFill>
              </a:rPr>
              <a:t>absolute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color: </a:t>
            </a:r>
            <a:r>
              <a:rPr lang="it-IT" sz="1100" b="1" dirty="0" err="1">
                <a:solidFill>
                  <a:schemeClr val="tx2"/>
                </a:solidFill>
              </a:rPr>
              <a:t>whitesmoke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text-</a:t>
            </a:r>
            <a:r>
              <a:rPr lang="it-IT" sz="1100" b="1" dirty="0" err="1">
                <a:solidFill>
                  <a:schemeClr val="tx2"/>
                </a:solidFill>
              </a:rPr>
              <a:t>align</a:t>
            </a:r>
            <a:r>
              <a:rPr lang="it-IT" sz="1100" b="1" dirty="0">
                <a:solidFill>
                  <a:schemeClr val="tx2"/>
                </a:solidFill>
              </a:rPr>
              <a:t>: center;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</a:t>
            </a:r>
            <a:r>
              <a:rPr lang="it-IT" sz="1100" b="1" dirty="0" err="1">
                <a:solidFill>
                  <a:schemeClr val="tx2"/>
                </a:solidFill>
              </a:rPr>
              <a:t>margin</a:t>
            </a:r>
            <a:r>
              <a:rPr lang="it-IT" sz="1100" b="1" dirty="0">
                <a:solidFill>
                  <a:schemeClr val="tx2"/>
                </a:solidFill>
              </a:rPr>
              <a:t>-bottom: 100px;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font-size: 1.3em;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z-index: 1;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.</a:t>
            </a:r>
            <a:r>
              <a:rPr lang="it-IT" sz="1100" b="1" dirty="0" err="1">
                <a:solidFill>
                  <a:schemeClr val="tx2"/>
                </a:solidFill>
              </a:rPr>
              <a:t>categories</a:t>
            </a:r>
            <a:r>
              <a:rPr lang="it-IT" sz="1100" b="1" dirty="0">
                <a:solidFill>
                  <a:schemeClr val="tx2"/>
                </a:solidFill>
              </a:rPr>
              <a:t> p{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position: </a:t>
            </a:r>
            <a:r>
              <a:rPr lang="it-IT" sz="1100" b="1" dirty="0" err="1">
                <a:solidFill>
                  <a:schemeClr val="tx2"/>
                </a:solidFill>
              </a:rPr>
              <a:t>absolute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color: </a:t>
            </a:r>
            <a:r>
              <a:rPr lang="it-IT" sz="1100" b="1" dirty="0" err="1">
                <a:solidFill>
                  <a:schemeClr val="tx2"/>
                </a:solidFill>
              </a:rPr>
              <a:t>rgb</a:t>
            </a:r>
            <a:r>
              <a:rPr lang="it-IT" sz="1100" b="1" dirty="0">
                <a:solidFill>
                  <a:schemeClr val="tx2"/>
                </a:solidFill>
              </a:rPr>
              <a:t>(255, 199, 147);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text-</a:t>
            </a:r>
            <a:r>
              <a:rPr lang="it-IT" sz="1100" b="1" dirty="0" err="1">
                <a:solidFill>
                  <a:schemeClr val="tx2"/>
                </a:solidFill>
              </a:rPr>
              <a:t>align</a:t>
            </a:r>
            <a:r>
              <a:rPr lang="it-IT" sz="1100" b="1" dirty="0">
                <a:solidFill>
                  <a:schemeClr val="tx2"/>
                </a:solidFill>
              </a:rPr>
              <a:t>: center;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</a:t>
            </a:r>
            <a:r>
              <a:rPr lang="it-IT" sz="1100" b="1" dirty="0" err="1">
                <a:solidFill>
                  <a:schemeClr val="tx2"/>
                </a:solidFill>
              </a:rPr>
              <a:t>letter-spacing</a:t>
            </a:r>
            <a:r>
              <a:rPr lang="it-IT" sz="1100" b="1" dirty="0">
                <a:solidFill>
                  <a:schemeClr val="tx2"/>
                </a:solidFill>
              </a:rPr>
              <a:t>: 1px;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font-size: .8em;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z-index: 1;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</a:t>
            </a:r>
            <a:r>
              <a:rPr lang="it-IT" sz="1100" b="1" dirty="0" err="1">
                <a:solidFill>
                  <a:schemeClr val="tx2"/>
                </a:solidFill>
              </a:rPr>
              <a:t>margin</a:t>
            </a:r>
            <a:r>
              <a:rPr lang="it-IT" sz="1100" b="1" dirty="0">
                <a:solidFill>
                  <a:schemeClr val="tx2"/>
                </a:solidFill>
              </a:rPr>
              <a:t>: 10%;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a.button2 {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color: white;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</a:t>
            </a:r>
            <a:r>
              <a:rPr lang="it-IT" sz="1100" b="1" dirty="0" err="1">
                <a:solidFill>
                  <a:schemeClr val="tx2"/>
                </a:solidFill>
              </a:rPr>
              <a:t>padding</a:t>
            </a:r>
            <a:r>
              <a:rPr lang="it-IT" sz="1100" b="1" dirty="0">
                <a:solidFill>
                  <a:schemeClr val="tx2"/>
                </a:solidFill>
              </a:rPr>
              <a:t>: 5px 10px;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</a:t>
            </a:r>
            <a:r>
              <a:rPr lang="it-IT" sz="1100" b="1" dirty="0" err="1">
                <a:solidFill>
                  <a:schemeClr val="tx2"/>
                </a:solidFill>
              </a:rPr>
              <a:t>border-radius</a:t>
            </a:r>
            <a:r>
              <a:rPr lang="it-IT" sz="1100" b="1" dirty="0">
                <a:solidFill>
                  <a:schemeClr val="tx2"/>
                </a:solidFill>
              </a:rPr>
              <a:t>: 10px;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a.button2:hover {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background-color: #ffffff;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color: black;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endParaRPr lang="it-IT" sz="1100" b="1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a.button2:active {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background-color: </a:t>
            </a:r>
            <a:r>
              <a:rPr lang="it-IT" sz="1100" b="1" dirty="0" err="1">
                <a:solidFill>
                  <a:schemeClr val="tx2"/>
                </a:solidFill>
              </a:rPr>
              <a:t>rgba</a:t>
            </a:r>
            <a:r>
              <a:rPr lang="it-IT" sz="1100" b="1" dirty="0">
                <a:solidFill>
                  <a:schemeClr val="tx2"/>
                </a:solidFill>
              </a:rPr>
              <a:t>(0, 0, 0, 0.4);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color: </a:t>
            </a:r>
            <a:r>
              <a:rPr lang="it-IT" sz="1100" b="1" dirty="0" err="1">
                <a:solidFill>
                  <a:schemeClr val="tx2"/>
                </a:solidFill>
              </a:rPr>
              <a:t>rgb</a:t>
            </a:r>
            <a:r>
              <a:rPr lang="it-IT" sz="1100" b="1" dirty="0">
                <a:solidFill>
                  <a:schemeClr val="tx2"/>
                </a:solidFill>
              </a:rPr>
              <a:t>(255, 255, 255);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.</a:t>
            </a:r>
            <a:r>
              <a:rPr lang="it-IT" sz="1100" b="1" dirty="0" err="1">
                <a:solidFill>
                  <a:schemeClr val="tx2"/>
                </a:solidFill>
              </a:rPr>
              <a:t>categories</a:t>
            </a:r>
            <a:r>
              <a:rPr lang="it-IT" sz="1100" b="1" dirty="0">
                <a:solidFill>
                  <a:schemeClr val="tx2"/>
                </a:solidFill>
              </a:rPr>
              <a:t> #overlay {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</a:t>
            </a:r>
            <a:r>
              <a:rPr lang="it-IT" sz="1100" b="1" dirty="0" err="1">
                <a:solidFill>
                  <a:schemeClr val="tx2"/>
                </a:solidFill>
              </a:rPr>
              <a:t>background-color:rgba</a:t>
            </a:r>
            <a:r>
              <a:rPr lang="it-IT" sz="1100" b="1" dirty="0">
                <a:solidFill>
                  <a:schemeClr val="tx2"/>
                </a:solidFill>
              </a:rPr>
              <a:t>(0, 0, 0, 0.6);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position: </a:t>
            </a:r>
            <a:r>
              <a:rPr lang="it-IT" sz="1100" b="1" dirty="0" err="1">
                <a:solidFill>
                  <a:schemeClr val="tx2"/>
                </a:solidFill>
              </a:rPr>
              <a:t>absolute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top: 0;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bottom: 0;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</a:t>
            </a:r>
            <a:r>
              <a:rPr lang="it-IT" sz="1100" b="1" dirty="0" err="1">
                <a:solidFill>
                  <a:schemeClr val="tx2"/>
                </a:solidFill>
              </a:rPr>
              <a:t>height</a:t>
            </a:r>
            <a:r>
              <a:rPr lang="it-IT" sz="1100" b="1" dirty="0">
                <a:solidFill>
                  <a:schemeClr val="tx2"/>
                </a:solidFill>
              </a:rPr>
              <a:t>: 100%;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</a:t>
            </a:r>
            <a:r>
              <a:rPr lang="it-IT" sz="1100" b="1" dirty="0" err="1">
                <a:solidFill>
                  <a:schemeClr val="tx2"/>
                </a:solidFill>
              </a:rPr>
              <a:t>width</a:t>
            </a:r>
            <a:r>
              <a:rPr lang="it-IT" sz="1100" b="1" dirty="0">
                <a:solidFill>
                  <a:schemeClr val="tx2"/>
                </a:solidFill>
              </a:rPr>
              <a:t>: 100%;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</a:t>
            </a:r>
            <a:r>
              <a:rPr lang="it-IT" sz="1100" b="1" dirty="0" err="1">
                <a:solidFill>
                  <a:schemeClr val="tx2"/>
                </a:solidFill>
              </a:rPr>
              <a:t>border-radius</a:t>
            </a:r>
            <a:r>
              <a:rPr lang="it-IT" sz="1100" b="1" dirty="0">
                <a:solidFill>
                  <a:schemeClr val="tx2"/>
                </a:solidFill>
              </a:rPr>
              <a:t>: 10px;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z-index: 0;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}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#elegant{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font-family: 'Great </a:t>
            </a:r>
            <a:r>
              <a:rPr lang="it-IT" sz="1100" b="1" dirty="0" err="1">
                <a:solidFill>
                  <a:schemeClr val="tx2"/>
                </a:solidFill>
              </a:rPr>
              <a:t>Vibes</a:t>
            </a:r>
            <a:r>
              <a:rPr lang="it-IT" sz="1100" b="1" dirty="0">
                <a:solidFill>
                  <a:schemeClr val="tx2"/>
                </a:solidFill>
              </a:rPr>
              <a:t>', </a:t>
            </a:r>
            <a:r>
              <a:rPr lang="it-IT" sz="1100" b="1" dirty="0" err="1">
                <a:solidFill>
                  <a:schemeClr val="tx2"/>
                </a:solidFill>
              </a:rPr>
              <a:t>cursive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font-style: </a:t>
            </a:r>
            <a:r>
              <a:rPr lang="it-IT" sz="1100" b="1" dirty="0" err="1">
                <a:solidFill>
                  <a:schemeClr val="tx2"/>
                </a:solidFill>
              </a:rPr>
              <a:t>normal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font-weight: 400;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font-size: 1em;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line-</a:t>
            </a:r>
            <a:r>
              <a:rPr lang="it-IT" sz="1100" b="1" dirty="0" err="1">
                <a:solidFill>
                  <a:schemeClr val="tx2"/>
                </a:solidFill>
              </a:rPr>
              <a:t>height</a:t>
            </a:r>
            <a:r>
              <a:rPr lang="it-IT" sz="1100" b="1" dirty="0">
                <a:solidFill>
                  <a:schemeClr val="tx2"/>
                </a:solidFill>
              </a:rPr>
              <a:t>: 30px;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endParaRPr lang="it-IT" sz="1100" b="1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#sport{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font-family: 'Graduate', </a:t>
            </a:r>
            <a:r>
              <a:rPr lang="it-IT" sz="1100" b="1" dirty="0" err="1">
                <a:solidFill>
                  <a:schemeClr val="tx2"/>
                </a:solidFill>
              </a:rPr>
              <a:t>cursive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font-style: </a:t>
            </a:r>
            <a:r>
              <a:rPr lang="it-IT" sz="1100" b="1" dirty="0" err="1">
                <a:solidFill>
                  <a:schemeClr val="tx2"/>
                </a:solidFill>
              </a:rPr>
              <a:t>normal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font-weight: 300;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font-size: .8em;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line-</a:t>
            </a:r>
            <a:r>
              <a:rPr lang="it-IT" sz="1100" b="1" dirty="0" err="1">
                <a:solidFill>
                  <a:schemeClr val="tx2"/>
                </a:solidFill>
              </a:rPr>
              <a:t>height</a:t>
            </a:r>
            <a:r>
              <a:rPr lang="it-IT" sz="1100" b="1" dirty="0">
                <a:solidFill>
                  <a:schemeClr val="tx2"/>
                </a:solidFill>
              </a:rPr>
              <a:t>: 25px;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#everyday{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font-family: '</a:t>
            </a:r>
            <a:r>
              <a:rPr lang="it-IT" sz="1100" b="1" dirty="0" err="1">
                <a:solidFill>
                  <a:schemeClr val="tx2"/>
                </a:solidFill>
              </a:rPr>
              <a:t>Bebas</a:t>
            </a:r>
            <a:r>
              <a:rPr lang="it-IT" sz="1100" b="1" dirty="0">
                <a:solidFill>
                  <a:schemeClr val="tx2"/>
                </a:solidFill>
              </a:rPr>
              <a:t> </a:t>
            </a:r>
            <a:r>
              <a:rPr lang="it-IT" sz="1100" b="1" dirty="0" err="1">
                <a:solidFill>
                  <a:schemeClr val="tx2"/>
                </a:solidFill>
              </a:rPr>
              <a:t>Neue</a:t>
            </a:r>
            <a:r>
              <a:rPr lang="it-IT" sz="1100" b="1" dirty="0">
                <a:solidFill>
                  <a:schemeClr val="tx2"/>
                </a:solidFill>
              </a:rPr>
              <a:t>', </a:t>
            </a:r>
            <a:r>
              <a:rPr lang="it-IT" sz="1100" b="1" dirty="0" err="1">
                <a:solidFill>
                  <a:schemeClr val="tx2"/>
                </a:solidFill>
              </a:rPr>
              <a:t>cursive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font-style: </a:t>
            </a:r>
            <a:r>
              <a:rPr lang="it-IT" sz="1100" b="1" dirty="0" err="1">
                <a:solidFill>
                  <a:schemeClr val="tx2"/>
                </a:solidFill>
              </a:rPr>
              <a:t>normal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font-weight: 300;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font-size: 1em;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line-</a:t>
            </a:r>
            <a:r>
              <a:rPr lang="it-IT" sz="1100" b="1" dirty="0" err="1">
                <a:solidFill>
                  <a:schemeClr val="tx2"/>
                </a:solidFill>
              </a:rPr>
              <a:t>height</a:t>
            </a:r>
            <a:r>
              <a:rPr lang="it-IT" sz="1100" b="1" dirty="0">
                <a:solidFill>
                  <a:schemeClr val="tx2"/>
                </a:solidFill>
              </a:rPr>
              <a:t>: 30px;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#tool{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font-family: 'Ubuntu', sans-</a:t>
            </a:r>
            <a:r>
              <a:rPr lang="it-IT" sz="1100" b="1" dirty="0" err="1">
                <a:solidFill>
                  <a:schemeClr val="tx2"/>
                </a:solidFill>
              </a:rPr>
              <a:t>serif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font-style: </a:t>
            </a:r>
            <a:r>
              <a:rPr lang="it-IT" sz="1100" b="1" dirty="0" err="1">
                <a:solidFill>
                  <a:schemeClr val="tx2"/>
                </a:solidFill>
              </a:rPr>
              <a:t>normal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font-weight: 400;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font-size: 1em;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line-</a:t>
            </a:r>
            <a:r>
              <a:rPr lang="it-IT" sz="1100" b="1" dirty="0" err="1">
                <a:solidFill>
                  <a:schemeClr val="tx2"/>
                </a:solidFill>
              </a:rPr>
              <a:t>height</a:t>
            </a:r>
            <a:r>
              <a:rPr lang="it-IT" sz="1100" b="1" dirty="0">
                <a:solidFill>
                  <a:schemeClr val="tx2"/>
                </a:solidFill>
              </a:rPr>
              <a:t>: 30px;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32847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BF53239-3735-4520-9F51-9598DDFE6D5B}"/>
              </a:ext>
            </a:extLst>
          </p:cNvPr>
          <p:cNvSpPr txBox="1"/>
          <p:nvPr/>
        </p:nvSpPr>
        <p:spPr>
          <a:xfrm>
            <a:off x="4936210" y="1771646"/>
            <a:ext cx="6660485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b="1" dirty="0">
                <a:solidFill>
                  <a:schemeClr val="tx2"/>
                </a:solidFill>
              </a:rPr>
              <a:t>&lt;</a:t>
            </a:r>
            <a:r>
              <a:rPr lang="it-IT" b="1" dirty="0" err="1">
                <a:solidFill>
                  <a:schemeClr val="tx2"/>
                </a:solidFill>
              </a:rPr>
              <a:t>footer</a:t>
            </a:r>
            <a:r>
              <a:rPr lang="it-IT" b="1" dirty="0">
                <a:solidFill>
                  <a:schemeClr val="tx2"/>
                </a:solidFill>
              </a:rPr>
              <a:t>&gt;</a:t>
            </a:r>
          </a:p>
          <a:p>
            <a:r>
              <a:rPr lang="it-IT" b="1" dirty="0">
                <a:solidFill>
                  <a:schemeClr val="tx2"/>
                </a:solidFill>
              </a:rPr>
              <a:t>            &lt;h1&gt;Mini </a:t>
            </a:r>
            <a:r>
              <a:rPr lang="it-IT" b="1" dirty="0" err="1">
                <a:solidFill>
                  <a:schemeClr val="tx2"/>
                </a:solidFill>
              </a:rPr>
              <a:t>Homework</a:t>
            </a:r>
            <a:r>
              <a:rPr lang="it-IT" b="1" dirty="0">
                <a:solidFill>
                  <a:schemeClr val="tx2"/>
                </a:solidFill>
              </a:rPr>
              <a:t> 1 - Web Programming AA 2021/22&lt;/h1&gt;</a:t>
            </a:r>
            <a:endParaRPr lang="it-IT" b="1" dirty="0">
              <a:solidFill>
                <a:schemeClr val="tx2"/>
              </a:solidFill>
              <a:cs typeface="Calibri"/>
            </a:endParaRPr>
          </a:p>
          <a:p>
            <a:r>
              <a:rPr lang="it-IT" b="1" dirty="0">
                <a:solidFill>
                  <a:schemeClr val="tx2"/>
                </a:solidFill>
              </a:rPr>
              <a:t>            &lt;p&gt;Manusia Michele O46001264&lt;/p&gt;</a:t>
            </a:r>
          </a:p>
          <a:p>
            <a:r>
              <a:rPr lang="it-IT" b="1" dirty="0">
                <a:solidFill>
                  <a:schemeClr val="tx2"/>
                </a:solidFill>
              </a:rPr>
              <a:t>        &lt;/</a:t>
            </a:r>
            <a:r>
              <a:rPr lang="it-IT" b="1" dirty="0" err="1">
                <a:solidFill>
                  <a:schemeClr val="tx2"/>
                </a:solidFill>
              </a:rPr>
              <a:t>footer</a:t>
            </a:r>
            <a:r>
              <a:rPr lang="it-IT" b="1" dirty="0">
                <a:solidFill>
                  <a:schemeClr val="tx2"/>
                </a:solidFill>
              </a:rPr>
              <a:t>&gt;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0282316-524D-49E4-85CB-037CBAC5846B}"/>
              </a:ext>
            </a:extLst>
          </p:cNvPr>
          <p:cNvSpPr txBox="1"/>
          <p:nvPr/>
        </p:nvSpPr>
        <p:spPr>
          <a:xfrm>
            <a:off x="4936210" y="3239146"/>
            <a:ext cx="6660485" cy="3323987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it-IT" sz="1400" b="1" dirty="0" err="1">
                <a:solidFill>
                  <a:schemeClr val="tx2"/>
                </a:solidFill>
              </a:rPr>
              <a:t>footer</a:t>
            </a:r>
            <a:r>
              <a:rPr lang="it-IT" sz="1400" b="1" dirty="0">
                <a:solidFill>
                  <a:schemeClr val="tx2"/>
                </a:solidFill>
              </a:rPr>
              <a:t> {</a:t>
            </a:r>
          </a:p>
          <a:p>
            <a:r>
              <a:rPr lang="it-IT" sz="1400" b="1" dirty="0">
                <a:solidFill>
                  <a:schemeClr val="tx2"/>
                </a:solidFill>
              </a:rPr>
              <a:t>    </a:t>
            </a:r>
            <a:r>
              <a:rPr lang="it-IT" sz="1400" b="1" dirty="0" err="1">
                <a:solidFill>
                  <a:schemeClr val="tx2"/>
                </a:solidFill>
              </a:rPr>
              <a:t>color:white</a:t>
            </a:r>
            <a:r>
              <a:rPr lang="it-IT" sz="1400" b="1" dirty="0">
                <a:solidFill>
                  <a:schemeClr val="tx2"/>
                </a:solidFill>
              </a:rPr>
              <a:t>;</a:t>
            </a:r>
          </a:p>
          <a:p>
            <a:r>
              <a:rPr lang="it-IT" sz="1400" b="1" dirty="0">
                <a:solidFill>
                  <a:schemeClr val="tx2"/>
                </a:solidFill>
              </a:rPr>
              <a:t>    background-color:  </a:t>
            </a:r>
            <a:r>
              <a:rPr lang="it-IT" sz="1400" b="1" dirty="0" err="1">
                <a:solidFill>
                  <a:schemeClr val="tx2"/>
                </a:solidFill>
              </a:rPr>
              <a:t>rgb</a:t>
            </a:r>
            <a:r>
              <a:rPr lang="it-IT" sz="1400" b="1" dirty="0">
                <a:solidFill>
                  <a:schemeClr val="tx2"/>
                </a:solidFill>
              </a:rPr>
              <a:t>(44, 44, 44);</a:t>
            </a:r>
          </a:p>
          <a:p>
            <a:r>
              <a:rPr lang="it-IT" sz="1400" b="1" dirty="0">
                <a:solidFill>
                  <a:schemeClr val="tx2"/>
                </a:solidFill>
              </a:rPr>
              <a:t>    </a:t>
            </a:r>
            <a:r>
              <a:rPr lang="it-IT" sz="1400" b="1" dirty="0" err="1">
                <a:solidFill>
                  <a:schemeClr val="tx2"/>
                </a:solidFill>
              </a:rPr>
              <a:t>padding</a:t>
            </a:r>
            <a:r>
              <a:rPr lang="it-IT" sz="1400" b="1" dirty="0">
                <a:solidFill>
                  <a:schemeClr val="tx2"/>
                </a:solidFill>
              </a:rPr>
              <a:t>: 50px;</a:t>
            </a:r>
          </a:p>
          <a:p>
            <a:r>
              <a:rPr lang="it-IT" sz="1400" b="1" dirty="0">
                <a:solidFill>
                  <a:schemeClr val="tx2"/>
                </a:solidFill>
              </a:rPr>
              <a:t>    text-</a:t>
            </a:r>
            <a:r>
              <a:rPr lang="it-IT" sz="1400" b="1" dirty="0" err="1">
                <a:solidFill>
                  <a:schemeClr val="tx2"/>
                </a:solidFill>
              </a:rPr>
              <a:t>align</a:t>
            </a:r>
            <a:r>
              <a:rPr lang="it-IT" sz="1400" b="1" dirty="0">
                <a:solidFill>
                  <a:schemeClr val="tx2"/>
                </a:solidFill>
              </a:rPr>
              <a:t>: center;</a:t>
            </a:r>
          </a:p>
          <a:p>
            <a:r>
              <a:rPr lang="it-IT" sz="1400" b="1" dirty="0">
                <a:solidFill>
                  <a:schemeClr val="tx2"/>
                </a:solidFill>
              </a:rPr>
              <a:t>}</a:t>
            </a:r>
          </a:p>
          <a:p>
            <a:endParaRPr lang="it-IT" sz="1400" b="1" dirty="0">
              <a:solidFill>
                <a:schemeClr val="tx2"/>
              </a:solidFill>
            </a:endParaRPr>
          </a:p>
          <a:p>
            <a:r>
              <a:rPr lang="it-IT" sz="1400" b="1" dirty="0" err="1">
                <a:solidFill>
                  <a:schemeClr val="tx2"/>
                </a:solidFill>
              </a:rPr>
              <a:t>footer</a:t>
            </a:r>
            <a:r>
              <a:rPr lang="it-IT" sz="1400" b="1" dirty="0">
                <a:solidFill>
                  <a:schemeClr val="tx2"/>
                </a:solidFill>
              </a:rPr>
              <a:t> h1{</a:t>
            </a:r>
          </a:p>
          <a:p>
            <a:r>
              <a:rPr lang="it-IT" sz="1400" b="1" dirty="0">
                <a:solidFill>
                  <a:schemeClr val="tx2"/>
                </a:solidFill>
              </a:rPr>
              <a:t>    font-family: 'Open Sans', sans-</a:t>
            </a:r>
            <a:r>
              <a:rPr lang="it-IT" sz="1400" b="1" dirty="0" err="1">
                <a:solidFill>
                  <a:schemeClr val="tx2"/>
                </a:solidFill>
              </a:rPr>
              <a:t>serif</a:t>
            </a:r>
            <a:r>
              <a:rPr lang="it-IT" sz="1400" b="1" dirty="0">
                <a:solidFill>
                  <a:schemeClr val="tx2"/>
                </a:solidFill>
              </a:rPr>
              <a:t>;</a:t>
            </a:r>
          </a:p>
          <a:p>
            <a:r>
              <a:rPr lang="it-IT" sz="1400" b="1" dirty="0">
                <a:solidFill>
                  <a:schemeClr val="tx2"/>
                </a:solidFill>
              </a:rPr>
              <a:t>    font-size: 1.5em;</a:t>
            </a:r>
          </a:p>
          <a:p>
            <a:r>
              <a:rPr lang="it-IT" sz="1400" b="1" dirty="0">
                <a:solidFill>
                  <a:schemeClr val="tx2"/>
                </a:solidFill>
              </a:rPr>
              <a:t>}</a:t>
            </a:r>
          </a:p>
          <a:p>
            <a:endParaRPr lang="it-IT" sz="1400" b="1" dirty="0">
              <a:solidFill>
                <a:schemeClr val="tx2"/>
              </a:solidFill>
            </a:endParaRPr>
          </a:p>
          <a:p>
            <a:r>
              <a:rPr lang="it-IT" sz="1400" b="1" dirty="0" err="1">
                <a:solidFill>
                  <a:schemeClr val="tx2"/>
                </a:solidFill>
              </a:rPr>
              <a:t>footer</a:t>
            </a:r>
            <a:r>
              <a:rPr lang="it-IT" sz="1400" b="1" dirty="0">
                <a:solidFill>
                  <a:schemeClr val="tx2"/>
                </a:solidFill>
              </a:rPr>
              <a:t> p{</a:t>
            </a:r>
          </a:p>
          <a:p>
            <a:r>
              <a:rPr lang="it-IT" sz="1400" b="1" dirty="0">
                <a:solidFill>
                  <a:schemeClr val="tx2"/>
                </a:solidFill>
              </a:rPr>
              <a:t>    font-size: .75em;</a:t>
            </a:r>
          </a:p>
          <a:p>
            <a:r>
              <a:rPr lang="it-IT" sz="1400" b="1" dirty="0">
                <a:solidFill>
                  <a:schemeClr val="tx2"/>
                </a:solidFill>
              </a:rPr>
              <a:t>}</a:t>
            </a:r>
          </a:p>
        </p:txBody>
      </p:sp>
      <p:pic>
        <p:nvPicPr>
          <p:cNvPr id="13" name="Picture 14" descr="Text&#10;&#10;Description automatically generated">
            <a:extLst>
              <a:ext uri="{FF2B5EF4-FFF2-40B4-BE49-F238E27FC236}">
                <a16:creationId xmlns:a16="http://schemas.microsoft.com/office/drawing/2014/main" id="{B7A61B1B-B9D0-6A65-C75F-49299F7EF4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37467" y="50488"/>
            <a:ext cx="7263685" cy="1419244"/>
          </a:xfrm>
        </p:spPr>
      </p:pic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2000" dirty="0"/>
              <a:t>Il progetto in questione prevede un e-commerce indirizzato nella vendita di orologi. La pagina iniziale prevede:</a:t>
            </a:r>
          </a:p>
          <a:p>
            <a:r>
              <a:rPr lang="it-IT" sz="2000" dirty="0"/>
              <a:t>Un </a:t>
            </a:r>
            <a:r>
              <a:rPr lang="it-IT" sz="2000" dirty="0" err="1"/>
              <a:t>header</a:t>
            </a:r>
            <a:r>
              <a:rPr lang="it-IT" sz="2000" dirty="0"/>
              <a:t> con relativa </a:t>
            </a:r>
            <a:r>
              <a:rPr lang="it-IT" sz="2000" dirty="0" err="1"/>
              <a:t>navbar</a:t>
            </a:r>
            <a:r>
              <a:rPr lang="it-IT" sz="2000" dirty="0"/>
              <a:t> e link (momentaneamente non funzionanti) alle varie sezioni del sito.</a:t>
            </a:r>
          </a:p>
          <a:p>
            <a:r>
              <a:rPr lang="it-IT" sz="2000" dirty="0"/>
              <a:t>La </a:t>
            </a:r>
            <a:r>
              <a:rPr lang="it-IT" sz="2000" dirty="0" err="1"/>
              <a:t>section</a:t>
            </a:r>
            <a:r>
              <a:rPr lang="it-IT" sz="2000" dirty="0"/>
              <a:t> con un primo box descrittivo e un secondo box diviso in 4 parti relative alle principali categorie di prodotti. Ogni box del secondo gruppo ha un link verso la categoria di prodotto.</a:t>
            </a:r>
          </a:p>
          <a:p>
            <a:r>
              <a:rPr lang="it-IT" sz="2000" dirty="0" err="1"/>
              <a:t>Footer</a:t>
            </a:r>
            <a:r>
              <a:rPr lang="it-IT" sz="2000" dirty="0"/>
              <a:t> informativo.</a:t>
            </a:r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E556A39F-4CE7-9A6F-79E3-AA4BA4C966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00946" y="49337"/>
            <a:ext cx="3952182" cy="6760976"/>
          </a:xfrm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 err="1">
                <a:solidFill>
                  <a:srgbClr val="FFFFFF"/>
                </a:solidFill>
              </a:rPr>
              <a:t>Header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(HTML)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F43A34F8-35CA-4CC3-BA81-E7F1D36D5264}"/>
              </a:ext>
            </a:extLst>
          </p:cNvPr>
          <p:cNvSpPr txBox="1"/>
          <p:nvPr/>
        </p:nvSpPr>
        <p:spPr>
          <a:xfrm>
            <a:off x="4984034" y="3540849"/>
            <a:ext cx="6482254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1200" b="1" dirty="0">
                <a:solidFill>
                  <a:schemeClr val="tx2"/>
                </a:solidFill>
              </a:rPr>
              <a:t> &lt;</a:t>
            </a:r>
            <a:r>
              <a:rPr lang="it-IT" sz="1200" b="1" dirty="0" err="1">
                <a:solidFill>
                  <a:schemeClr val="tx2"/>
                </a:solidFill>
              </a:rPr>
              <a:t>header</a:t>
            </a:r>
            <a:r>
              <a:rPr lang="it-IT" sz="1200" b="1" dirty="0">
                <a:solidFill>
                  <a:schemeClr val="tx2"/>
                </a:solidFill>
              </a:rPr>
              <a:t>&gt;      </a:t>
            </a:r>
          </a:p>
          <a:p>
            <a:r>
              <a:rPr lang="it-IT" sz="1200" b="1" dirty="0">
                <a:solidFill>
                  <a:schemeClr val="tx2"/>
                </a:solidFill>
              </a:rPr>
              <a:t>            &lt;</a:t>
            </a:r>
            <a:r>
              <a:rPr lang="it-IT" sz="1200" b="1" dirty="0" err="1">
                <a:solidFill>
                  <a:schemeClr val="tx2"/>
                </a:solidFill>
              </a:rPr>
              <a:t>nav</a:t>
            </a:r>
            <a:r>
              <a:rPr lang="it-IT" sz="1200" b="1" dirty="0">
                <a:solidFill>
                  <a:schemeClr val="tx2"/>
                </a:solidFill>
              </a:rPr>
              <a:t>&gt;</a:t>
            </a:r>
          </a:p>
          <a:p>
            <a:r>
              <a:rPr lang="it-IT" sz="1200" b="1" dirty="0">
                <a:solidFill>
                  <a:schemeClr val="tx2"/>
                </a:solidFill>
              </a:rPr>
              <a:t>            &lt;/</a:t>
            </a:r>
            <a:r>
              <a:rPr lang="it-IT" sz="1200" b="1" dirty="0" err="1">
                <a:solidFill>
                  <a:schemeClr val="tx2"/>
                </a:solidFill>
              </a:rPr>
              <a:t>nav</a:t>
            </a:r>
            <a:r>
              <a:rPr lang="it-IT" sz="1200" b="1" dirty="0">
                <a:solidFill>
                  <a:schemeClr val="tx2"/>
                </a:solidFill>
              </a:rPr>
              <a:t>&gt;</a:t>
            </a:r>
          </a:p>
          <a:p>
            <a:endParaRPr lang="it-IT" sz="1200" b="1" dirty="0">
              <a:solidFill>
                <a:schemeClr val="tx2"/>
              </a:solidFill>
            </a:endParaRPr>
          </a:p>
          <a:p>
            <a:r>
              <a:rPr lang="it-IT" sz="1200" b="1" dirty="0">
                <a:solidFill>
                  <a:schemeClr val="tx2"/>
                </a:solidFill>
              </a:rPr>
              <a:t>            &lt;div id ="overlay"&gt;&lt;/div&gt;</a:t>
            </a:r>
          </a:p>
          <a:p>
            <a:endParaRPr lang="it-IT" sz="1200" b="1" dirty="0">
              <a:solidFill>
                <a:schemeClr val="tx2"/>
              </a:solidFill>
            </a:endParaRPr>
          </a:p>
          <a:p>
            <a:r>
              <a:rPr lang="it-IT" sz="1200" b="1" dirty="0">
                <a:solidFill>
                  <a:schemeClr val="tx2"/>
                </a:solidFill>
              </a:rPr>
              <a:t>            &lt;h1&gt;</a:t>
            </a:r>
          </a:p>
          <a:p>
            <a:r>
              <a:rPr lang="it-IT" sz="1200" b="1" dirty="0">
                <a:solidFill>
                  <a:schemeClr val="tx2"/>
                </a:solidFill>
              </a:rPr>
              <a:t>              </a:t>
            </a:r>
            <a:r>
              <a:rPr lang="it-IT" sz="1200" b="1" dirty="0" err="1">
                <a:solidFill>
                  <a:schemeClr val="tx2"/>
                </a:solidFill>
              </a:rPr>
              <a:t>OrologiAmo</a:t>
            </a:r>
          </a:p>
          <a:p>
            <a:r>
              <a:rPr lang="it-IT" sz="1200" b="1" dirty="0">
                <a:solidFill>
                  <a:schemeClr val="tx2"/>
                </a:solidFill>
              </a:rPr>
              <a:t>            &lt;/h1&gt;</a:t>
            </a:r>
          </a:p>
          <a:p>
            <a:r>
              <a:rPr lang="it-IT" sz="1200" b="1" dirty="0">
                <a:solidFill>
                  <a:schemeClr val="tx2"/>
                </a:solidFill>
              </a:rPr>
              <a:t>        &lt;/</a:t>
            </a:r>
            <a:r>
              <a:rPr lang="it-IT" sz="1200" b="1" dirty="0" err="1">
                <a:solidFill>
                  <a:schemeClr val="tx2"/>
                </a:solidFill>
              </a:rPr>
              <a:t>header</a:t>
            </a:r>
            <a:r>
              <a:rPr lang="it-IT" sz="1200" b="1" dirty="0">
                <a:solidFill>
                  <a:schemeClr val="tx2"/>
                </a:solidFill>
              </a:rPr>
              <a:t>&gt;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ED2560E9-ACC8-4AC6-8D03-D8C3D92AC8FE}"/>
              </a:ext>
            </a:extLst>
          </p:cNvPr>
          <p:cNvSpPr txBox="1"/>
          <p:nvPr/>
        </p:nvSpPr>
        <p:spPr>
          <a:xfrm>
            <a:off x="4858719" y="5873858"/>
            <a:ext cx="66332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tx2"/>
                </a:solidFill>
              </a:rPr>
              <a:t>N.B. La </a:t>
            </a:r>
            <a:r>
              <a:rPr lang="it-IT" sz="1600" dirty="0" err="1">
                <a:solidFill>
                  <a:schemeClr val="tx2"/>
                </a:solidFill>
              </a:rPr>
              <a:t>nav</a:t>
            </a:r>
            <a:r>
              <a:rPr lang="it-IT" sz="1600" dirty="0">
                <a:solidFill>
                  <a:schemeClr val="tx2"/>
                </a:solidFill>
              </a:rPr>
              <a:t> è inserita nell’</a:t>
            </a:r>
            <a:r>
              <a:rPr lang="it-IT" sz="1600" dirty="0" err="1">
                <a:solidFill>
                  <a:schemeClr val="tx2"/>
                </a:solidFill>
              </a:rPr>
              <a:t>header</a:t>
            </a:r>
            <a:r>
              <a:rPr lang="it-IT" sz="1600" dirty="0">
                <a:solidFill>
                  <a:schemeClr val="tx2"/>
                </a:solidFill>
              </a:rPr>
              <a:t>, il codice è descritto nell’apposita slide.</a:t>
            </a:r>
          </a:p>
        </p:txBody>
      </p:sp>
      <p:pic>
        <p:nvPicPr>
          <p:cNvPr id="6" name="Picture 6" descr="A close up of a watch&#10;&#10;Description automatically generated">
            <a:extLst>
              <a:ext uri="{FF2B5EF4-FFF2-40B4-BE49-F238E27FC236}">
                <a16:creationId xmlns:a16="http://schemas.microsoft.com/office/drawing/2014/main" id="{757AE566-BD0F-8E88-1B49-BED4DA6DA8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16255" y="588612"/>
            <a:ext cx="5915852" cy="2678897"/>
          </a:xfrm>
        </p:spPr>
      </p:pic>
      <p:sp>
        <p:nvSpPr>
          <p:cNvPr id="5" name="Left Brace 4">
            <a:extLst>
              <a:ext uri="{FF2B5EF4-FFF2-40B4-BE49-F238E27FC236}">
                <a16:creationId xmlns:a16="http://schemas.microsoft.com/office/drawing/2014/main" id="{33B12044-9F12-7577-73C7-0529C5C6904B}"/>
              </a:ext>
            </a:extLst>
          </p:cNvPr>
          <p:cNvSpPr/>
          <p:nvPr/>
        </p:nvSpPr>
        <p:spPr>
          <a:xfrm>
            <a:off x="4818607" y="585727"/>
            <a:ext cx="337595" cy="2681467"/>
          </a:xfrm>
          <a:prstGeom prst="leftBrace">
            <a:avLst/>
          </a:prstGeom>
          <a:ln w="28575">
            <a:solidFill>
              <a:srgbClr val="002060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55A687-8958-D83A-C7FF-3E5E90081052}"/>
              </a:ext>
            </a:extLst>
          </p:cNvPr>
          <p:cNvSpPr txBox="1"/>
          <p:nvPr/>
        </p:nvSpPr>
        <p:spPr>
          <a:xfrm rot="16200000">
            <a:off x="4101658" y="1738493"/>
            <a:ext cx="804440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rgbClr val="002060"/>
                </a:solidFill>
              </a:rPr>
              <a:t>500px</a:t>
            </a:r>
            <a:endParaRPr lang="en-US" dirty="0">
              <a:solidFill>
                <a:srgbClr val="002060"/>
              </a:solidFill>
              <a:cs typeface="Calibri"/>
            </a:endParaRP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314B11B1-8B9E-AB60-D16F-72E030E92EE5}"/>
              </a:ext>
            </a:extLst>
          </p:cNvPr>
          <p:cNvSpPr/>
          <p:nvPr/>
        </p:nvSpPr>
        <p:spPr>
          <a:xfrm rot="-5400000">
            <a:off x="8019730" y="1047508"/>
            <a:ext cx="385822" cy="2334227"/>
          </a:xfrm>
          <a:prstGeom prst="leftBrac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E8209A-0AC3-8869-EF6A-C17560D7E1FF}"/>
              </a:ext>
            </a:extLst>
          </p:cNvPr>
          <p:cNvSpPr txBox="1"/>
          <p:nvPr/>
        </p:nvSpPr>
        <p:spPr>
          <a:xfrm>
            <a:off x="7895984" y="2407654"/>
            <a:ext cx="659756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rgbClr val="FFFF00"/>
                </a:solidFill>
              </a:rPr>
              <a:t>3em</a:t>
            </a:r>
          </a:p>
        </p:txBody>
      </p:sp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 err="1">
                <a:solidFill>
                  <a:srgbClr val="FFFFFF"/>
                </a:solidFill>
              </a:rPr>
              <a:t>Header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(CSS)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80479BF-16F8-4405-9D4F-ACEECCE70C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7696" y="185980"/>
            <a:ext cx="7643490" cy="6517037"/>
          </a:xfrm>
        </p:spPr>
        <p:txBody>
          <a:bodyPr vert="horz" lIns="91440" tIns="45720" rIns="91440" bIns="45720" numCol="2" rtlCol="0"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it-IT" sz="1600" b="1" dirty="0" err="1">
                <a:solidFill>
                  <a:schemeClr val="tx2"/>
                </a:solidFill>
              </a:rPr>
              <a:t>header</a:t>
            </a:r>
            <a:r>
              <a:rPr lang="it-IT" sz="1600" b="1" dirty="0">
                <a:solidFill>
                  <a:schemeClr val="tx2"/>
                </a:solidFill>
              </a:rPr>
              <a:t>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color: white;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    </a:t>
            </a:r>
            <a:r>
              <a:rPr lang="it-IT" sz="1600" b="1" dirty="0" err="1">
                <a:solidFill>
                  <a:schemeClr val="tx2"/>
                </a:solidFill>
              </a:rPr>
              <a:t>height</a:t>
            </a:r>
            <a:r>
              <a:rPr lang="it-IT" sz="1600" b="1" dirty="0">
                <a:solidFill>
                  <a:schemeClr val="tx2"/>
                </a:solidFill>
              </a:rPr>
              <a:t>: 500px;</a:t>
            </a:r>
            <a:endParaRPr lang="it-IT" sz="1600" b="1" dirty="0">
              <a:solidFill>
                <a:schemeClr val="tx2"/>
              </a:solidFill>
              <a:cs typeface="Calibri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</a:t>
            </a:r>
            <a:r>
              <a:rPr lang="it-IT" sz="1600" b="1" dirty="0" err="1">
                <a:solidFill>
                  <a:schemeClr val="tx2"/>
                </a:solidFill>
              </a:rPr>
              <a:t>width</a:t>
            </a:r>
            <a:r>
              <a:rPr lang="it-IT" sz="1600" b="1" dirty="0">
                <a:solidFill>
                  <a:schemeClr val="tx2"/>
                </a:solidFill>
              </a:rPr>
              <a:t>: 100%;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background-image: </a:t>
            </a:r>
            <a:r>
              <a:rPr lang="it-IT" sz="1600" b="1" dirty="0" err="1">
                <a:solidFill>
                  <a:schemeClr val="tx2"/>
                </a:solidFill>
              </a:rPr>
              <a:t>url</a:t>
            </a:r>
            <a:r>
              <a:rPr lang="it-IT" sz="1600" b="1" dirty="0">
                <a:solidFill>
                  <a:schemeClr val="tx2"/>
                </a:solidFill>
              </a:rPr>
              <a:t>(https://www.ablogtowatch.com/wp-content/uploads/2020/09/Formex-Reef-Automatic-Chronometer-watch-12.jpg);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background-size: cover;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background-position: center;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position: relative;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display: </a:t>
            </a:r>
            <a:r>
              <a:rPr lang="it-IT" sz="1600" b="1" dirty="0" err="1">
                <a:solidFill>
                  <a:schemeClr val="tx2"/>
                </a:solidFill>
              </a:rPr>
              <a:t>flex</a:t>
            </a:r>
            <a:r>
              <a:rPr lang="it-IT" sz="16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</a:t>
            </a:r>
            <a:r>
              <a:rPr lang="it-IT" sz="1600" b="1" dirty="0" err="1">
                <a:solidFill>
                  <a:schemeClr val="tx2"/>
                </a:solidFill>
              </a:rPr>
              <a:t>flex-direction</a:t>
            </a:r>
            <a:r>
              <a:rPr lang="it-IT" sz="1600" b="1" dirty="0">
                <a:solidFill>
                  <a:schemeClr val="tx2"/>
                </a:solidFill>
              </a:rPr>
              <a:t>: </a:t>
            </a:r>
            <a:r>
              <a:rPr lang="it-IT" sz="1600" b="1" dirty="0" err="1">
                <a:solidFill>
                  <a:schemeClr val="tx2"/>
                </a:solidFill>
              </a:rPr>
              <a:t>column</a:t>
            </a:r>
            <a:r>
              <a:rPr lang="it-IT" sz="16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</a:t>
            </a:r>
            <a:r>
              <a:rPr lang="it-IT" sz="1600" b="1" dirty="0" err="1">
                <a:solidFill>
                  <a:schemeClr val="tx2"/>
                </a:solidFill>
              </a:rPr>
              <a:t>align</a:t>
            </a:r>
            <a:r>
              <a:rPr lang="it-IT" sz="1600" b="1" dirty="0">
                <a:solidFill>
                  <a:schemeClr val="tx2"/>
                </a:solidFill>
              </a:rPr>
              <a:t>-items: center;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</a:t>
            </a:r>
            <a:r>
              <a:rPr lang="it-IT" sz="1600" b="1" dirty="0" err="1">
                <a:solidFill>
                  <a:schemeClr val="tx2"/>
                </a:solidFill>
              </a:rPr>
              <a:t>justify-content</a:t>
            </a:r>
            <a:r>
              <a:rPr lang="it-IT" sz="1600" b="1" dirty="0">
                <a:solidFill>
                  <a:schemeClr val="tx2"/>
                </a:solidFill>
              </a:rPr>
              <a:t>: center;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lnSpc>
                <a:spcPct val="100000"/>
              </a:lnSpc>
              <a:buNone/>
            </a:pPr>
            <a:endParaRPr lang="it-IT" sz="1600" b="1" dirty="0">
              <a:solidFill>
                <a:schemeClr val="tx2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it-IT" sz="1600" b="1" dirty="0">
              <a:solidFill>
                <a:schemeClr val="tx2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#overlay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background-color: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      </a:t>
            </a:r>
            <a:r>
              <a:rPr lang="it-IT" sz="1600" b="1" dirty="0" err="1">
                <a:solidFill>
                  <a:schemeClr val="tx2"/>
                </a:solidFill>
              </a:rPr>
              <a:t>rgba</a:t>
            </a:r>
            <a:r>
              <a:rPr lang="it-IT" sz="1600" b="1" dirty="0">
                <a:solidFill>
                  <a:schemeClr val="tx2"/>
                </a:solidFill>
              </a:rPr>
              <a:t>(0, 0, 0, 0.3);</a:t>
            </a:r>
            <a:endParaRPr lang="it-IT" sz="1600" b="1" dirty="0">
              <a:solidFill>
                <a:schemeClr val="tx2"/>
              </a:solidFill>
              <a:cs typeface="Calibri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    position: </a:t>
            </a:r>
            <a:r>
              <a:rPr lang="it-IT" sz="1600" b="1" dirty="0" err="1">
                <a:solidFill>
                  <a:schemeClr val="tx2"/>
                </a:solidFill>
              </a:rPr>
              <a:t>absolute</a:t>
            </a:r>
            <a:r>
              <a:rPr lang="it-IT" sz="1600" b="1" dirty="0">
                <a:solidFill>
                  <a:schemeClr val="tx2"/>
                </a:solidFill>
              </a:rPr>
              <a:t>;</a:t>
            </a:r>
            <a:endParaRPr lang="it-IT" sz="1600" b="1" dirty="0">
              <a:solidFill>
                <a:schemeClr val="tx2"/>
              </a:solidFill>
              <a:cs typeface="Calibri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top: 0;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bottom: 0;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    </a:t>
            </a:r>
            <a:r>
              <a:rPr lang="it-IT" sz="1600" b="1" err="1">
                <a:solidFill>
                  <a:schemeClr val="tx2"/>
                </a:solidFill>
              </a:rPr>
              <a:t>height</a:t>
            </a:r>
            <a:r>
              <a:rPr lang="it-IT" sz="1600" b="1" dirty="0">
                <a:solidFill>
                  <a:schemeClr val="tx2"/>
                </a:solidFill>
              </a:rPr>
              <a:t>: 100%;</a:t>
            </a:r>
            <a:endParaRPr lang="it-IT" sz="1600" b="1" dirty="0">
              <a:solidFill>
                <a:schemeClr val="tx2"/>
              </a:solidFill>
              <a:cs typeface="Calibri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    </a:t>
            </a:r>
            <a:r>
              <a:rPr lang="it-IT" sz="1600" b="1" err="1">
                <a:solidFill>
                  <a:schemeClr val="tx2"/>
                </a:solidFill>
              </a:rPr>
              <a:t>width</a:t>
            </a:r>
            <a:r>
              <a:rPr lang="it-IT" sz="1600" b="1" dirty="0">
                <a:solidFill>
                  <a:schemeClr val="tx2"/>
                </a:solidFill>
              </a:rPr>
              <a:t>: 100%;</a:t>
            </a:r>
            <a:endParaRPr lang="it-IT" sz="1600" b="1" dirty="0">
              <a:solidFill>
                <a:schemeClr val="tx2"/>
              </a:solidFill>
              <a:cs typeface="Calibri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}</a:t>
            </a:r>
          </a:p>
          <a:p>
            <a:pPr marL="0" indent="0">
              <a:lnSpc>
                <a:spcPct val="100000"/>
              </a:lnSpc>
              <a:buNone/>
            </a:pPr>
            <a:endParaRPr lang="it-IT" sz="1600" b="1" dirty="0">
              <a:solidFill>
                <a:schemeClr val="tx2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err="1">
                <a:solidFill>
                  <a:schemeClr val="tx2"/>
                </a:solidFill>
              </a:rPr>
              <a:t>header</a:t>
            </a:r>
            <a:r>
              <a:rPr lang="it-IT" sz="1600" b="1" dirty="0">
                <a:solidFill>
                  <a:schemeClr val="tx2"/>
                </a:solidFill>
              </a:rPr>
              <a:t> h1 {</a:t>
            </a:r>
            <a:endParaRPr lang="it-IT" sz="1600" b="1" dirty="0">
              <a:solidFill>
                <a:schemeClr val="tx2"/>
              </a:solidFill>
              <a:cs typeface="Calibri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      color: </a:t>
            </a:r>
            <a:r>
              <a:rPr lang="it-IT" sz="1600" b="1" err="1">
                <a:solidFill>
                  <a:schemeClr val="tx2"/>
                </a:solidFill>
              </a:rPr>
              <a:t>whitesmoke</a:t>
            </a:r>
            <a:r>
              <a:rPr lang="it-IT" sz="1600" b="1" dirty="0">
                <a:solidFill>
                  <a:schemeClr val="tx2"/>
                </a:solidFill>
              </a:rPr>
              <a:t>;</a:t>
            </a:r>
            <a:endParaRPr lang="it-IT" sz="1600" b="1" dirty="0">
              <a:solidFill>
                <a:schemeClr val="tx2"/>
              </a:solidFill>
              <a:cs typeface="Calibri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      text-</a:t>
            </a:r>
            <a:r>
              <a:rPr lang="it-IT" sz="1600" b="1" err="1">
                <a:solidFill>
                  <a:schemeClr val="tx2"/>
                </a:solidFill>
              </a:rPr>
              <a:t>align</a:t>
            </a:r>
            <a:r>
              <a:rPr lang="it-IT" sz="1600" b="1" dirty="0">
                <a:solidFill>
                  <a:schemeClr val="tx2"/>
                </a:solidFill>
              </a:rPr>
              <a:t>: center;</a:t>
            </a:r>
            <a:endParaRPr lang="it-IT" sz="1600" b="1" dirty="0">
              <a:solidFill>
                <a:schemeClr val="tx2"/>
              </a:solidFill>
              <a:cs typeface="Calibri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  z-index: 1;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      text-</a:t>
            </a:r>
            <a:r>
              <a:rPr lang="it-IT" sz="1600" b="1" err="1">
                <a:solidFill>
                  <a:schemeClr val="tx2"/>
                </a:solidFill>
              </a:rPr>
              <a:t>transform</a:t>
            </a:r>
            <a:r>
              <a:rPr lang="it-IT" sz="1600" b="1" dirty="0">
                <a:solidFill>
                  <a:schemeClr val="tx2"/>
                </a:solidFill>
              </a:rPr>
              <a:t>: </a:t>
            </a:r>
            <a:r>
              <a:rPr lang="it-IT" sz="1600" b="1" err="1">
                <a:solidFill>
                  <a:schemeClr val="tx2"/>
                </a:solidFill>
              </a:rPr>
              <a:t>uppercase</a:t>
            </a:r>
            <a:r>
              <a:rPr lang="it-IT" sz="1600" b="1" dirty="0">
                <a:solidFill>
                  <a:schemeClr val="tx2"/>
                </a:solidFill>
              </a:rPr>
              <a:t>;</a:t>
            </a:r>
            <a:endParaRPr lang="it-IT" sz="1600" b="1" dirty="0">
              <a:solidFill>
                <a:schemeClr val="tx2"/>
              </a:solidFill>
              <a:cs typeface="Calibri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  font-size: 3em;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57242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(HTML)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71BDA73-9DE1-40EE-8B52-BF9307300E36}"/>
              </a:ext>
            </a:extLst>
          </p:cNvPr>
          <p:cNvSpPr txBox="1"/>
          <p:nvPr/>
        </p:nvSpPr>
        <p:spPr>
          <a:xfrm>
            <a:off x="4832943" y="2786355"/>
            <a:ext cx="688928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&lt;nav&gt;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&lt;div id="logo"&gt;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  &lt;</a:t>
            </a:r>
            <a:r>
              <a:rPr lang="en-US" b="1" dirty="0" err="1">
                <a:solidFill>
                  <a:schemeClr val="tx2"/>
                </a:solidFill>
              </a:rPr>
              <a:t>img</a:t>
            </a:r>
            <a:r>
              <a:rPr lang="en-US" b="1" dirty="0">
                <a:solidFill>
                  <a:schemeClr val="tx2"/>
                </a:solidFill>
              </a:rPr>
              <a:t> src=watch-icon-clipart-6.png /&gt;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&lt;/div&gt;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&lt;div id="links"&gt;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  &lt;a class="button"&gt;Home&lt;/a&gt;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  &lt;a class="button"&gt;Chi </a:t>
            </a:r>
            <a:r>
              <a:rPr lang="en-US" b="1" dirty="0" err="1">
                <a:solidFill>
                  <a:schemeClr val="tx2"/>
                </a:solidFill>
              </a:rPr>
              <a:t>siamo</a:t>
            </a:r>
            <a:r>
              <a:rPr lang="en-US" b="1" dirty="0">
                <a:solidFill>
                  <a:schemeClr val="tx2"/>
                </a:solidFill>
              </a:rPr>
              <a:t>&lt;/a&gt;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  &lt;a class="button"&gt;Shop&lt;/a&gt;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  &lt;a class="button"&gt;</a:t>
            </a:r>
            <a:r>
              <a:rPr lang="en-US" b="1" dirty="0" err="1">
                <a:solidFill>
                  <a:schemeClr val="tx2"/>
                </a:solidFill>
              </a:rPr>
              <a:t>Contatti</a:t>
            </a:r>
            <a:r>
              <a:rPr lang="en-US" b="1" dirty="0">
                <a:solidFill>
                  <a:schemeClr val="tx2"/>
                </a:solidFill>
              </a:rPr>
              <a:t>&lt;/a&gt;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&lt;/div&gt;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&lt;/nav&gt;</a:t>
            </a:r>
            <a:endParaRPr lang="it-IT" b="1" dirty="0">
              <a:solidFill>
                <a:schemeClr val="tx2"/>
              </a:solidFill>
            </a:endParaRP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BA42ADEF-3457-6469-4F97-B20FC16352AC}"/>
              </a:ext>
            </a:extLst>
          </p:cNvPr>
          <p:cNvSpPr/>
          <p:nvPr/>
        </p:nvSpPr>
        <p:spPr>
          <a:xfrm>
            <a:off x="4493188" y="1308821"/>
            <a:ext cx="347240" cy="617317"/>
          </a:xfrm>
          <a:prstGeom prst="leftBrac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F3864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DD21A1-8483-AC2A-26D9-68B05CC6C561}"/>
              </a:ext>
            </a:extLst>
          </p:cNvPr>
          <p:cNvSpPr txBox="1"/>
          <p:nvPr/>
        </p:nvSpPr>
        <p:spPr>
          <a:xfrm rot="16200000">
            <a:off x="3926831" y="1446153"/>
            <a:ext cx="78514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100px</a:t>
            </a:r>
            <a:endParaRPr lang="en-US">
              <a:solidFill>
                <a:schemeClr val="accent1">
                  <a:lumMod val="50000"/>
                </a:schemeClr>
              </a:solidFill>
              <a:cs typeface="Calibri"/>
            </a:endParaRPr>
          </a:p>
        </p:txBody>
      </p:sp>
      <p:pic>
        <p:nvPicPr>
          <p:cNvPr id="11" name="Picture 12">
            <a:extLst>
              <a:ext uri="{FF2B5EF4-FFF2-40B4-BE49-F238E27FC236}">
                <a16:creationId xmlns:a16="http://schemas.microsoft.com/office/drawing/2014/main" id="{7D8669A5-7A51-B6CB-07BE-242104D44F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52115" y="1310161"/>
            <a:ext cx="6845122" cy="627815"/>
          </a:xfrm>
        </p:spPr>
      </p:pic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(CSS)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2E38C-F4DE-4D47-8590-BBA66F1B1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810" y="77492"/>
            <a:ext cx="7953867" cy="6687518"/>
          </a:xfrm>
        </p:spPr>
        <p:txBody>
          <a:bodyPr numCol="2" anchor="ctr">
            <a:normAutofit/>
          </a:bodyPr>
          <a:lstStyle/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a {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cursor</a:t>
            </a:r>
            <a:r>
              <a:rPr lang="it-IT" sz="1200" b="1" dirty="0">
                <a:solidFill>
                  <a:schemeClr val="tx2"/>
                </a:solidFill>
              </a:rPr>
              <a:t>: pointer;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#logo{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display: </a:t>
            </a:r>
            <a:r>
              <a:rPr lang="it-IT" sz="1200" b="1" dirty="0" err="1">
                <a:solidFill>
                  <a:schemeClr val="tx2"/>
                </a:solidFill>
              </a:rPr>
              <a:t>flex</a:t>
            </a:r>
            <a:r>
              <a:rPr lang="it-IT" sz="12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align</a:t>
            </a:r>
            <a:r>
              <a:rPr lang="it-IT" sz="1200" b="1" dirty="0">
                <a:solidFill>
                  <a:schemeClr val="tx2"/>
                </a:solidFill>
              </a:rPr>
              <a:t>-items: center;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#logo </a:t>
            </a:r>
            <a:r>
              <a:rPr lang="it-IT" sz="1200" b="1" dirty="0" err="1">
                <a:solidFill>
                  <a:schemeClr val="tx2"/>
                </a:solidFill>
              </a:rPr>
              <a:t>img</a:t>
            </a:r>
            <a:r>
              <a:rPr lang="it-IT" sz="1200" b="1" dirty="0">
                <a:solidFill>
                  <a:schemeClr val="tx2"/>
                </a:solidFill>
              </a:rPr>
              <a:t> {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width</a:t>
            </a:r>
            <a:r>
              <a:rPr lang="it-IT" sz="1200" b="1" dirty="0">
                <a:solidFill>
                  <a:schemeClr val="tx2"/>
                </a:solidFill>
              </a:rPr>
              <a:t>: 48px;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height</a:t>
            </a:r>
            <a:r>
              <a:rPr lang="it-IT" sz="1200" b="1" dirty="0">
                <a:solidFill>
                  <a:schemeClr val="tx2"/>
                </a:solidFill>
              </a:rPr>
              <a:t>: 48px;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r>
              <a:rPr lang="it-IT" sz="1200" b="1" dirty="0" err="1">
                <a:solidFill>
                  <a:schemeClr val="tx2"/>
                </a:solidFill>
              </a:rPr>
              <a:t>a.button</a:t>
            </a:r>
            <a:r>
              <a:rPr lang="it-IT" sz="1200" b="1" dirty="0">
                <a:solidFill>
                  <a:schemeClr val="tx2"/>
                </a:solidFill>
              </a:rPr>
              <a:t> {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font-family: '</a:t>
            </a:r>
            <a:r>
              <a:rPr lang="it-IT" sz="1200" b="1" dirty="0" err="1">
                <a:solidFill>
                  <a:schemeClr val="tx2"/>
                </a:solidFill>
              </a:rPr>
              <a:t>Khand</a:t>
            </a:r>
            <a:r>
              <a:rPr lang="it-IT" sz="1200" b="1" dirty="0">
                <a:solidFill>
                  <a:schemeClr val="tx2"/>
                </a:solidFill>
              </a:rPr>
              <a:t>', sans-</a:t>
            </a:r>
            <a:r>
              <a:rPr lang="it-IT" sz="1200" b="1" dirty="0" err="1">
                <a:solidFill>
                  <a:schemeClr val="tx2"/>
                </a:solidFill>
              </a:rPr>
              <a:t>serif</a:t>
            </a:r>
            <a:r>
              <a:rPr lang="it-IT" sz="12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font-size: .75em;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letter-spacing</a:t>
            </a:r>
            <a:r>
              <a:rPr lang="it-IT" sz="1200" b="1" dirty="0">
                <a:solidFill>
                  <a:schemeClr val="tx2"/>
                </a:solidFill>
              </a:rPr>
              <a:t>: 2px;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color: white;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padding</a:t>
            </a:r>
            <a:r>
              <a:rPr lang="it-IT" sz="1200" b="1" dirty="0">
                <a:solidFill>
                  <a:schemeClr val="tx2"/>
                </a:solidFill>
              </a:rPr>
              <a:t>: 5px 20px;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border-radius</a:t>
            </a:r>
            <a:r>
              <a:rPr lang="it-IT" sz="1200" b="1" dirty="0">
                <a:solidFill>
                  <a:schemeClr val="tx2"/>
                </a:solidFill>
              </a:rPr>
              <a:t>: 2px;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r>
              <a:rPr lang="it-IT" sz="1200" b="1" dirty="0" err="1">
                <a:solidFill>
                  <a:schemeClr val="tx2"/>
                </a:solidFill>
              </a:rPr>
              <a:t>a.button:hover</a:t>
            </a:r>
            <a:r>
              <a:rPr lang="it-IT" sz="1200" b="1" dirty="0">
                <a:solidFill>
                  <a:schemeClr val="tx2"/>
                </a:solidFill>
              </a:rPr>
              <a:t> {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background-color: #ffffff;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color: black;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endParaRPr lang="it-IT" sz="1200" b="1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it-IT" sz="1200" b="1" dirty="0" err="1">
                <a:solidFill>
                  <a:schemeClr val="tx2"/>
                </a:solidFill>
              </a:rPr>
              <a:t>a.button:active</a:t>
            </a:r>
            <a:r>
              <a:rPr lang="it-IT" sz="1200" b="1" dirty="0">
                <a:solidFill>
                  <a:schemeClr val="tx2"/>
                </a:solidFill>
              </a:rPr>
              <a:t> {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background-color: </a:t>
            </a:r>
            <a:r>
              <a:rPr lang="it-IT" sz="1200" b="1" dirty="0" err="1">
                <a:solidFill>
                  <a:schemeClr val="tx2"/>
                </a:solidFill>
              </a:rPr>
              <a:t>rgba</a:t>
            </a:r>
            <a:r>
              <a:rPr lang="it-IT" sz="1200" b="1" dirty="0">
                <a:solidFill>
                  <a:schemeClr val="tx2"/>
                </a:solidFill>
              </a:rPr>
              <a:t>(0, 0, 0, 0.4);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color: </a:t>
            </a:r>
            <a:r>
              <a:rPr lang="it-IT" sz="1200" b="1" dirty="0" err="1">
                <a:solidFill>
                  <a:schemeClr val="tx2"/>
                </a:solidFill>
              </a:rPr>
              <a:t>rgb</a:t>
            </a:r>
            <a:r>
              <a:rPr lang="it-IT" sz="1200" b="1" dirty="0">
                <a:solidFill>
                  <a:schemeClr val="tx2"/>
                </a:solidFill>
              </a:rPr>
              <a:t>(255, 255, 255);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r>
              <a:rPr lang="it-IT" sz="1200" b="1" dirty="0" err="1">
                <a:solidFill>
                  <a:schemeClr val="tx2"/>
                </a:solidFill>
              </a:rPr>
              <a:t>header</a:t>
            </a:r>
            <a:r>
              <a:rPr lang="it-IT" sz="1200" b="1" dirty="0">
                <a:solidFill>
                  <a:schemeClr val="tx2"/>
                </a:solidFill>
              </a:rPr>
              <a:t> </a:t>
            </a:r>
            <a:r>
              <a:rPr lang="it-IT" sz="1200" b="1" dirty="0" err="1">
                <a:solidFill>
                  <a:schemeClr val="tx2"/>
                </a:solidFill>
              </a:rPr>
              <a:t>nav</a:t>
            </a:r>
            <a:r>
              <a:rPr lang="it-IT" sz="1200" b="1" dirty="0">
                <a:solidFill>
                  <a:schemeClr val="tx2"/>
                </a:solidFill>
              </a:rPr>
              <a:t>{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background-color:rgba</a:t>
            </a:r>
            <a:r>
              <a:rPr lang="it-IT" sz="1200" b="1" dirty="0">
                <a:solidFill>
                  <a:schemeClr val="tx2"/>
                </a:solidFill>
              </a:rPr>
              <a:t>(144, 144, 144, 0.3);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height</a:t>
            </a:r>
            <a:r>
              <a:rPr lang="it-IT" sz="1200" b="1" dirty="0">
                <a:solidFill>
                  <a:schemeClr val="tx2"/>
                </a:solidFill>
              </a:rPr>
              <a:t>: 100px;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width</a:t>
            </a:r>
            <a:r>
              <a:rPr lang="it-IT" sz="1200" b="1" dirty="0">
                <a:solidFill>
                  <a:schemeClr val="tx2"/>
                </a:solidFill>
              </a:rPr>
              <a:t>: 100%;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margin</a:t>
            </a:r>
            <a:r>
              <a:rPr lang="it-IT" sz="1200" b="1" dirty="0">
                <a:solidFill>
                  <a:schemeClr val="tx2"/>
                </a:solidFill>
              </a:rPr>
              <a:t>-top: 0px;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display:flex</a:t>
            </a:r>
            <a:r>
              <a:rPr lang="it-IT" sz="12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position: </a:t>
            </a:r>
            <a:r>
              <a:rPr lang="it-IT" sz="1200" b="1" dirty="0" err="1">
                <a:solidFill>
                  <a:schemeClr val="tx2"/>
                </a:solidFill>
              </a:rPr>
              <a:t>absolute</a:t>
            </a:r>
            <a:r>
              <a:rPr lang="it-IT" sz="12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top: 0;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right</a:t>
            </a:r>
            <a:r>
              <a:rPr lang="it-IT" sz="1200" b="1" dirty="0">
                <a:solidFill>
                  <a:schemeClr val="tx2"/>
                </a:solidFill>
              </a:rPr>
              <a:t>: 0;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left</a:t>
            </a:r>
            <a:r>
              <a:rPr lang="it-IT" sz="1200" b="1" dirty="0">
                <a:solidFill>
                  <a:schemeClr val="tx2"/>
                </a:solidFill>
              </a:rPr>
              <a:t>: 0;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flex-direction</a:t>
            </a:r>
            <a:r>
              <a:rPr lang="it-IT" sz="1200" b="1" dirty="0">
                <a:solidFill>
                  <a:schemeClr val="tx2"/>
                </a:solidFill>
              </a:rPr>
              <a:t>: </a:t>
            </a:r>
            <a:r>
              <a:rPr lang="it-IT" sz="1200" b="1" dirty="0" err="1">
                <a:solidFill>
                  <a:schemeClr val="tx2"/>
                </a:solidFill>
              </a:rPr>
              <a:t>column</a:t>
            </a:r>
            <a:r>
              <a:rPr lang="it-IT" sz="12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align</a:t>
            </a:r>
            <a:r>
              <a:rPr lang="it-IT" sz="1200" b="1" dirty="0">
                <a:solidFill>
                  <a:schemeClr val="tx2"/>
                </a:solidFill>
              </a:rPr>
              <a:t>-items: center;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justify-content</a:t>
            </a:r>
            <a:r>
              <a:rPr lang="it-IT" sz="1200" b="1" dirty="0">
                <a:solidFill>
                  <a:schemeClr val="tx2"/>
                </a:solidFill>
              </a:rPr>
              <a:t>: </a:t>
            </a:r>
            <a:r>
              <a:rPr lang="it-IT" sz="1200" b="1" dirty="0" err="1">
                <a:solidFill>
                  <a:schemeClr val="tx2"/>
                </a:solidFill>
              </a:rPr>
              <a:t>space-around</a:t>
            </a:r>
            <a:r>
              <a:rPr lang="it-IT" sz="12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z-index: 1;  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66713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C28A0730-171A-4E37-9130-9990CBCCE9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565" y="469960"/>
            <a:ext cx="5534346" cy="5898789"/>
          </a:xfr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95734ADF-C1BE-6E00-438D-FA701572EA23}"/>
              </a:ext>
            </a:extLst>
          </p:cNvPr>
          <p:cNvSpPr/>
          <p:nvPr/>
        </p:nvSpPr>
        <p:spPr>
          <a:xfrm rot="5400000">
            <a:off x="2412356" y="3044139"/>
            <a:ext cx="5932025" cy="78129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  <a:cs typeface="Calibri"/>
              </a:rPr>
              <a:t>100px</a:t>
            </a:r>
            <a:endParaRPr lang="en-US">
              <a:solidFill>
                <a:schemeClr val="tx2"/>
              </a:solidFill>
              <a:cs typeface="Calibri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88BEDBC-16FB-F00E-A8B8-78E3BE2FA24E}"/>
              </a:ext>
            </a:extLst>
          </p:cNvPr>
          <p:cNvSpPr/>
          <p:nvPr/>
        </p:nvSpPr>
        <p:spPr>
          <a:xfrm rot="5400000">
            <a:off x="7977849" y="3024848"/>
            <a:ext cx="5932025" cy="81987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/>
                </a:solidFill>
                <a:cs typeface="Calibri"/>
              </a:rPr>
              <a:t>100px</a:t>
            </a:r>
            <a:endParaRPr lang="en-US">
              <a:solidFill>
                <a:schemeClr val="tx2"/>
              </a:solidFill>
              <a:cs typeface="Calibri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F5F6C8-F749-6429-9A75-7E73E556AD21}"/>
              </a:ext>
            </a:extLst>
          </p:cNvPr>
          <p:cNvSpPr/>
          <p:nvPr/>
        </p:nvSpPr>
        <p:spPr>
          <a:xfrm>
            <a:off x="5762383" y="3114674"/>
            <a:ext cx="4764911" cy="24114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Calibri"/>
              </a:rPr>
              <a:t>50px</a:t>
            </a:r>
            <a:endParaRPr lang="en-US">
              <a:solidFill>
                <a:schemeClr val="accent2">
                  <a:lumMod val="50000"/>
                </a:schemeClr>
              </a:solidFill>
              <a:cs typeface="Calibri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7F02079-5FB4-57F4-2CC6-CB1D68ABE5E0}"/>
              </a:ext>
            </a:extLst>
          </p:cNvPr>
          <p:cNvSpPr/>
          <p:nvPr/>
        </p:nvSpPr>
        <p:spPr>
          <a:xfrm>
            <a:off x="5762382" y="230648"/>
            <a:ext cx="4764911" cy="24114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Calibri"/>
              </a:rPr>
              <a:t>50px</a:t>
            </a:r>
            <a:endParaRPr lang="en-US">
              <a:solidFill>
                <a:schemeClr val="accent2">
                  <a:lumMod val="50000"/>
                </a:schemeClr>
              </a:solidFill>
              <a:cs typeface="Calibri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8F759B3-FD01-AF93-1347-5D44FB7A2F5D}"/>
              </a:ext>
            </a:extLst>
          </p:cNvPr>
          <p:cNvSpPr/>
          <p:nvPr/>
        </p:nvSpPr>
        <p:spPr>
          <a:xfrm rot="16200000">
            <a:off x="4088875" y="1653369"/>
            <a:ext cx="3125165" cy="28936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Calibri"/>
              </a:rPr>
              <a:t>50px</a:t>
            </a:r>
            <a:endParaRPr lang="en-US">
              <a:solidFill>
                <a:schemeClr val="accent2">
                  <a:lumMod val="50000"/>
                </a:schemeClr>
              </a:solidFill>
              <a:cs typeface="Calibri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AD8E01D-1A56-5844-3BBF-B059726C38CD}"/>
              </a:ext>
            </a:extLst>
          </p:cNvPr>
          <p:cNvSpPr/>
          <p:nvPr/>
        </p:nvSpPr>
        <p:spPr>
          <a:xfrm rot="5400000">
            <a:off x="9075634" y="1653369"/>
            <a:ext cx="3125165" cy="28936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>
                    <a:lumMod val="50000"/>
                  </a:schemeClr>
                </a:solidFill>
                <a:cs typeface="Calibri"/>
              </a:rPr>
              <a:t>50px</a:t>
            </a:r>
            <a:endParaRPr lang="en-US">
              <a:solidFill>
                <a:schemeClr val="accent2">
                  <a:lumMod val="50000"/>
                </a:schemeClr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(HTML)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7247E69-8F3D-4FA5-B10E-24BC43F2D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809" y="131736"/>
            <a:ext cx="7930621" cy="6579030"/>
          </a:xfrm>
        </p:spPr>
        <p:txBody>
          <a:bodyPr vert="horz" lIns="91440" tIns="45720" rIns="91440" bIns="45720" numCol="2" rtlCol="0" anchor="t">
            <a:noAutofit/>
          </a:bodyPr>
          <a:lstStyle/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&lt;</a:t>
            </a:r>
            <a:r>
              <a:rPr lang="it-IT" sz="900" b="1" dirty="0" err="1">
                <a:solidFill>
                  <a:schemeClr val="tx2"/>
                </a:solidFill>
              </a:rPr>
              <a:t>section</a:t>
            </a:r>
            <a:r>
              <a:rPr lang="it-IT" sz="900" b="1" dirty="0">
                <a:solidFill>
                  <a:schemeClr val="tx2"/>
                </a:solidFill>
              </a:rPr>
              <a:t>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 &lt;div class="container"&gt;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&lt;div id ="overlay"&gt;&lt;/div&gt;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</a:t>
            </a:r>
            <a:r>
              <a:rPr lang="it-IT" sz="900" b="1" dirty="0" err="1">
                <a:solidFill>
                  <a:schemeClr val="tx2"/>
                </a:solidFill>
              </a:rPr>
              <a:t>img</a:t>
            </a:r>
            <a:r>
              <a:rPr lang="it-IT" sz="900" b="1" dirty="0">
                <a:solidFill>
                  <a:schemeClr val="tx2"/>
                </a:solidFill>
              </a:rPr>
              <a:t> </a:t>
            </a:r>
            <a:r>
              <a:rPr lang="it-IT" sz="900" b="1" dirty="0" err="1">
                <a:solidFill>
                  <a:schemeClr val="tx2"/>
                </a:solidFill>
              </a:rPr>
              <a:t>src</a:t>
            </a:r>
            <a:r>
              <a:rPr lang="it-IT" sz="900" b="1" dirty="0">
                <a:solidFill>
                  <a:schemeClr val="tx2"/>
                </a:solidFill>
              </a:rPr>
              <a:t>="https://motionintime.com/</a:t>
            </a:r>
            <a:r>
              <a:rPr lang="it-IT" sz="900" b="1" dirty="0" err="1">
                <a:solidFill>
                  <a:schemeClr val="tx2"/>
                </a:solidFill>
              </a:rPr>
              <a:t>wp-content</a:t>
            </a:r>
            <a:r>
              <a:rPr lang="it-IT" sz="900" b="1" dirty="0">
                <a:solidFill>
                  <a:schemeClr val="tx2"/>
                </a:solidFill>
              </a:rPr>
              <a:t>/uploads/2020/01/top-mouvements.jpg" /&gt;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&lt;strong&gt;Scegli il tuo orologio.&lt;/strong&gt;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&lt;em&gt;Le migliori marche a prezzi competitivi. &lt;/em&gt;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 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 &lt;div class="</a:t>
            </a:r>
            <a:r>
              <a:rPr lang="it-IT" sz="900" b="1" dirty="0" err="1">
                <a:solidFill>
                  <a:schemeClr val="tx2"/>
                </a:solidFill>
              </a:rPr>
              <a:t>categories</a:t>
            </a:r>
            <a:r>
              <a:rPr lang="it-IT" sz="900" b="1" dirty="0">
                <a:solidFill>
                  <a:schemeClr val="tx2"/>
                </a:solidFill>
              </a:rPr>
              <a:t>"&gt;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&lt;div id="</a:t>
            </a:r>
            <a:r>
              <a:rPr lang="it-IT" sz="900" b="1" dirty="0" err="1">
                <a:solidFill>
                  <a:schemeClr val="tx2"/>
                </a:solidFill>
              </a:rPr>
              <a:t>elegant</a:t>
            </a:r>
            <a:r>
              <a:rPr lang="it-IT" sz="900" b="1" dirty="0">
                <a:solidFill>
                  <a:schemeClr val="tx2"/>
                </a:solidFill>
              </a:rPr>
              <a:t>"&gt;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</a:t>
            </a:r>
            <a:r>
              <a:rPr lang="it-IT" sz="900" b="1" dirty="0" err="1">
                <a:solidFill>
                  <a:schemeClr val="tx2"/>
                </a:solidFill>
              </a:rPr>
              <a:t>img</a:t>
            </a:r>
            <a:r>
              <a:rPr lang="it-IT" sz="900" b="1" dirty="0">
                <a:solidFill>
                  <a:schemeClr val="tx2"/>
                </a:solidFill>
              </a:rPr>
              <a:t> </a:t>
            </a:r>
            <a:r>
              <a:rPr lang="it-IT" sz="900" b="1" dirty="0" err="1">
                <a:solidFill>
                  <a:schemeClr val="tx2"/>
                </a:solidFill>
              </a:rPr>
              <a:t>src</a:t>
            </a:r>
            <a:r>
              <a:rPr lang="it-IT" sz="900" b="1" dirty="0">
                <a:solidFill>
                  <a:schemeClr val="tx2"/>
                </a:solidFill>
              </a:rPr>
              <a:t>="https://timeandtidewatches.com/</a:t>
            </a:r>
            <a:r>
              <a:rPr lang="it-IT" sz="900" b="1" dirty="0" err="1">
                <a:solidFill>
                  <a:schemeClr val="tx2"/>
                </a:solidFill>
              </a:rPr>
              <a:t>wp-content</a:t>
            </a:r>
            <a:r>
              <a:rPr lang="it-IT" sz="900" b="1" dirty="0">
                <a:solidFill>
                  <a:schemeClr val="tx2"/>
                </a:solidFill>
              </a:rPr>
              <a:t>/uploads/2020/07/Dan-Henry-Black2-845x550@2x.jpg" /&gt;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&lt;a class="button2"&gt;Classico&lt;/a&gt;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&lt;p&gt;Adatto a un contesto elegante o in ufficio, il classico non passa mai di moda.&lt;/p&gt;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&lt;div id ="overlay"&gt;&lt;/div&gt;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&lt;div id="sport"&gt;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</a:t>
            </a:r>
            <a:r>
              <a:rPr lang="it-IT" sz="900" b="1" dirty="0" err="1">
                <a:solidFill>
                  <a:schemeClr val="tx2"/>
                </a:solidFill>
              </a:rPr>
              <a:t>img</a:t>
            </a:r>
            <a:r>
              <a:rPr lang="it-IT" sz="900" b="1" dirty="0">
                <a:solidFill>
                  <a:schemeClr val="tx2"/>
                </a:solidFill>
              </a:rPr>
              <a:t> </a:t>
            </a:r>
            <a:r>
              <a:rPr lang="it-IT" sz="900" b="1" dirty="0" err="1">
                <a:solidFill>
                  <a:schemeClr val="tx2"/>
                </a:solidFill>
              </a:rPr>
              <a:t>src</a:t>
            </a:r>
            <a:r>
              <a:rPr lang="it-IT" sz="900" b="1" dirty="0">
                <a:solidFill>
                  <a:schemeClr val="tx2"/>
                </a:solidFill>
              </a:rPr>
              <a:t>="https://timeandtidewatches.com/</a:t>
            </a:r>
            <a:r>
              <a:rPr lang="it-IT" sz="900" b="1" dirty="0" err="1">
                <a:solidFill>
                  <a:schemeClr val="tx2"/>
                </a:solidFill>
              </a:rPr>
              <a:t>wp-content</a:t>
            </a:r>
            <a:r>
              <a:rPr lang="it-IT" sz="900" b="1" dirty="0">
                <a:solidFill>
                  <a:schemeClr val="tx2"/>
                </a:solidFill>
              </a:rPr>
              <a:t>/uploads/2018/11/Omega-Seamaster-300-month-7.jpg" /&gt;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&lt;a class="button2"&gt;Sportivo&lt;/a&gt;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&lt;p&gt;Al mare, in montagna, nel tempo libero, per accompagnarti ovunque tu vada.&lt;/p&gt;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&lt;div id ="overlay"&gt;&lt;/div&gt;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 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 &lt;div class="</a:t>
            </a:r>
            <a:r>
              <a:rPr lang="it-IT" sz="900" b="1" dirty="0" err="1">
                <a:solidFill>
                  <a:schemeClr val="tx2"/>
                </a:solidFill>
              </a:rPr>
              <a:t>categories</a:t>
            </a:r>
            <a:r>
              <a:rPr lang="it-IT" sz="900" b="1" dirty="0">
                <a:solidFill>
                  <a:schemeClr val="tx2"/>
                </a:solidFill>
              </a:rPr>
              <a:t>"&gt;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&lt;div id="</a:t>
            </a:r>
            <a:r>
              <a:rPr lang="it-IT" sz="900" b="1" dirty="0" err="1">
                <a:solidFill>
                  <a:schemeClr val="tx2"/>
                </a:solidFill>
              </a:rPr>
              <a:t>everyday</a:t>
            </a:r>
            <a:r>
              <a:rPr lang="it-IT" sz="900" b="1" dirty="0">
                <a:solidFill>
                  <a:schemeClr val="tx2"/>
                </a:solidFill>
              </a:rPr>
              <a:t>"&gt;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</a:t>
            </a:r>
            <a:r>
              <a:rPr lang="it-IT" sz="900" b="1" dirty="0" err="1">
                <a:solidFill>
                  <a:schemeClr val="tx2"/>
                </a:solidFill>
              </a:rPr>
              <a:t>img</a:t>
            </a:r>
            <a:r>
              <a:rPr lang="it-IT" sz="900" b="1" dirty="0">
                <a:solidFill>
                  <a:schemeClr val="tx2"/>
                </a:solidFill>
              </a:rPr>
              <a:t> </a:t>
            </a:r>
            <a:r>
              <a:rPr lang="it-IT" sz="900" b="1" dirty="0" err="1">
                <a:solidFill>
                  <a:schemeClr val="tx2"/>
                </a:solidFill>
              </a:rPr>
              <a:t>src</a:t>
            </a:r>
            <a:r>
              <a:rPr lang="it-IT" sz="900" b="1" dirty="0">
                <a:solidFill>
                  <a:schemeClr val="tx2"/>
                </a:solidFill>
              </a:rPr>
              <a:t>="https://timeandtidewatches.com/</a:t>
            </a:r>
            <a:r>
              <a:rPr lang="it-IT" sz="900" b="1" dirty="0" err="1">
                <a:solidFill>
                  <a:schemeClr val="tx2"/>
                </a:solidFill>
              </a:rPr>
              <a:t>wp-content</a:t>
            </a:r>
            <a:r>
              <a:rPr lang="it-IT" sz="900" b="1" dirty="0">
                <a:solidFill>
                  <a:schemeClr val="tx2"/>
                </a:solidFill>
              </a:rPr>
              <a:t>/uploads/2020/09/Seiko-SPB155J1-2338-845x550@2x.jpg" /&gt;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&lt;a class="button2"&gt;</a:t>
            </a:r>
            <a:r>
              <a:rPr lang="it-IT" sz="900" b="1" dirty="0" err="1">
                <a:solidFill>
                  <a:schemeClr val="tx2"/>
                </a:solidFill>
              </a:rPr>
              <a:t>Everyday</a:t>
            </a:r>
            <a:r>
              <a:rPr lang="it-IT" sz="900" b="1" dirty="0">
                <a:solidFill>
                  <a:schemeClr val="tx2"/>
                </a:solidFill>
              </a:rPr>
              <a:t>&lt;/a&gt;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&lt;p&gt;Versatile, adatto a tutte le occasioni.&lt;/p&gt;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&lt;div id ="overlay"&gt;&lt;/div&gt;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&lt;div id="tool"&gt;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</a:t>
            </a:r>
            <a:r>
              <a:rPr lang="it-IT" sz="900" b="1" dirty="0" err="1">
                <a:solidFill>
                  <a:schemeClr val="tx2"/>
                </a:solidFill>
              </a:rPr>
              <a:t>img</a:t>
            </a:r>
            <a:r>
              <a:rPr lang="it-IT" sz="900" b="1" dirty="0">
                <a:solidFill>
                  <a:schemeClr val="tx2"/>
                </a:solidFill>
              </a:rPr>
              <a:t> src=Hamilton-Khaki-Field-Mechanical-2019-4-1.jpg /&gt;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&lt;a class="button2"&gt;</a:t>
            </a:r>
            <a:r>
              <a:rPr lang="it-IT" sz="900" b="1" dirty="0" err="1">
                <a:solidFill>
                  <a:schemeClr val="tx2"/>
                </a:solidFill>
              </a:rPr>
              <a:t>Toolwatch</a:t>
            </a:r>
            <a:r>
              <a:rPr lang="it-IT" sz="900" b="1" dirty="0">
                <a:solidFill>
                  <a:schemeClr val="tx2"/>
                </a:solidFill>
              </a:rPr>
              <a:t>&lt;/a&gt;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&lt;p&gt;Uno strumento di misura a portata di polso.&lt;/p&gt;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&lt;div id ="overlay"&gt;&lt;/div&gt;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 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 &lt;/</a:t>
            </a:r>
            <a:r>
              <a:rPr lang="it-IT" sz="900" b="1" dirty="0" err="1">
                <a:solidFill>
                  <a:schemeClr val="tx2"/>
                </a:solidFill>
              </a:rPr>
              <a:t>section</a:t>
            </a:r>
            <a:r>
              <a:rPr lang="it-IT" sz="900" b="1" dirty="0">
                <a:solidFill>
                  <a:schemeClr val="tx2"/>
                </a:solidFill>
              </a:rPr>
              <a:t>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92183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1930</Words>
  <Application>Microsoft Office PowerPoint</Application>
  <PresentationFormat>Widescreen</PresentationFormat>
  <Paragraphs>331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MHW1</vt:lpstr>
      <vt:lpstr>Descrizione del progetto</vt:lpstr>
      <vt:lpstr>Layout complessivo HTML+CSS</vt:lpstr>
      <vt:lpstr>Header (HTML)</vt:lpstr>
      <vt:lpstr>Header (CSS)</vt:lpstr>
      <vt:lpstr>Menù navigazione (HTML)</vt:lpstr>
      <vt:lpstr>Menù navigazione (CSS)</vt:lpstr>
      <vt:lpstr>Sezione contenuti</vt:lpstr>
      <vt:lpstr>Sezione contenuti (HTML)</vt:lpstr>
      <vt:lpstr>Sezione contenuti (CSS)</vt:lpstr>
      <vt:lpstr>Sezione contenuti (CSS)</vt:lpstr>
      <vt:lpstr>Footer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Michele Manusia</cp:lastModifiedBy>
  <cp:revision>209</cp:revision>
  <dcterms:created xsi:type="dcterms:W3CDTF">2021-03-24T16:57:46Z</dcterms:created>
  <dcterms:modified xsi:type="dcterms:W3CDTF">2022-04-02T18:09:00Z</dcterms:modified>
</cp:coreProperties>
</file>

<file path=docProps/thumbnail.jpeg>
</file>